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4"/>
  </p:sldMasterIdLst>
  <p:notesMasterIdLst>
    <p:notesMasterId r:id="rId38"/>
  </p:notesMasterIdLst>
  <p:sldIdLst>
    <p:sldId id="256" r:id="rId5"/>
    <p:sldId id="3504" r:id="rId6"/>
    <p:sldId id="3505" r:id="rId7"/>
    <p:sldId id="3524" r:id="rId8"/>
    <p:sldId id="3514" r:id="rId9"/>
    <p:sldId id="3525" r:id="rId10"/>
    <p:sldId id="3532" r:id="rId11"/>
    <p:sldId id="3515" r:id="rId12"/>
    <p:sldId id="3526" r:id="rId13"/>
    <p:sldId id="3533" r:id="rId14"/>
    <p:sldId id="3516" r:id="rId15"/>
    <p:sldId id="3527" r:id="rId16"/>
    <p:sldId id="3534" r:id="rId17"/>
    <p:sldId id="3517" r:id="rId18"/>
    <p:sldId id="3528" r:id="rId19"/>
    <p:sldId id="3535" r:id="rId20"/>
    <p:sldId id="3518" r:id="rId21"/>
    <p:sldId id="3529" r:id="rId22"/>
    <p:sldId id="3536" r:id="rId23"/>
    <p:sldId id="3523" r:id="rId24"/>
    <p:sldId id="3530" r:id="rId25"/>
    <p:sldId id="3541" r:id="rId26"/>
    <p:sldId id="3537" r:id="rId27"/>
    <p:sldId id="3521" r:id="rId28"/>
    <p:sldId id="3531" r:id="rId29"/>
    <p:sldId id="3538" r:id="rId30"/>
    <p:sldId id="3522" r:id="rId31"/>
    <p:sldId id="3506" r:id="rId32"/>
    <p:sldId id="3539" r:id="rId33"/>
    <p:sldId id="3510" r:id="rId34"/>
    <p:sldId id="3542" r:id="rId35"/>
    <p:sldId id="3512" r:id="rId36"/>
    <p:sldId id="3540"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0B4A14-7F6D-4728-80C5-61C7FF281B6F}">
          <p14:sldIdLst>
            <p14:sldId id="256"/>
            <p14:sldId id="3504"/>
            <p14:sldId id="3505"/>
            <p14:sldId id="3524"/>
            <p14:sldId id="3514"/>
            <p14:sldId id="3525"/>
            <p14:sldId id="3532"/>
            <p14:sldId id="3515"/>
            <p14:sldId id="3526"/>
            <p14:sldId id="3533"/>
            <p14:sldId id="3516"/>
            <p14:sldId id="3527"/>
            <p14:sldId id="3534"/>
            <p14:sldId id="3517"/>
            <p14:sldId id="3528"/>
            <p14:sldId id="3535"/>
            <p14:sldId id="3518"/>
            <p14:sldId id="3529"/>
            <p14:sldId id="3536"/>
            <p14:sldId id="3523"/>
            <p14:sldId id="3530"/>
            <p14:sldId id="3541"/>
            <p14:sldId id="3537"/>
            <p14:sldId id="3521"/>
            <p14:sldId id="3531"/>
            <p14:sldId id="3538"/>
            <p14:sldId id="3522"/>
            <p14:sldId id="3506"/>
            <p14:sldId id="3539"/>
            <p14:sldId id="3510"/>
            <p14:sldId id="3542"/>
            <p14:sldId id="3512"/>
            <p14:sldId id="354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068C"/>
    <a:srgbClr val="FFFFFF"/>
    <a:srgbClr val="7FCC27"/>
    <a:srgbClr val="231F20"/>
    <a:srgbClr val="151628"/>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6944" autoAdjust="0"/>
  </p:normalViewPr>
  <p:slideViewPr>
    <p:cSldViewPr snapToGrid="0">
      <p:cViewPr varScale="1">
        <p:scale>
          <a:sx n="95" d="100"/>
          <a:sy n="95" d="100"/>
        </p:scale>
        <p:origin x="17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g>
</file>

<file path=ppt/media/image4.png>
</file>

<file path=ppt/media/image5.png>
</file>

<file path=ppt/media/image6.sv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438622-0837-4E9E-A16C-0B0206CE676E}" type="datetimeFigureOut">
              <a:rPr lang="en-US" smtClean="0"/>
              <a:t>3/28/20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AE778D-2A57-4226-B72B-26EA3CA60131}" type="slidenum">
              <a:rPr lang="en-US" smtClean="0"/>
              <a:t>‹#›</a:t>
            </a:fld>
            <a:endParaRPr lang="en-US"/>
          </a:p>
        </p:txBody>
      </p:sp>
    </p:spTree>
    <p:extLst>
      <p:ext uri="{BB962C8B-B14F-4D97-AF65-F5344CB8AC3E}">
        <p14:creationId xmlns:p14="http://schemas.microsoft.com/office/powerpoint/2010/main" val="906552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a:t>
            </a:fld>
            <a:endParaRPr lang="en-US"/>
          </a:p>
        </p:txBody>
      </p:sp>
    </p:spTree>
    <p:extLst>
      <p:ext uri="{BB962C8B-B14F-4D97-AF65-F5344CB8AC3E}">
        <p14:creationId xmlns:p14="http://schemas.microsoft.com/office/powerpoint/2010/main" val="26105505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0AE778D-2A57-4226-B72B-26EA3CA60131}" type="slidenum">
              <a:rPr lang="en-US" smtClean="0"/>
              <a:t>33</a:t>
            </a:fld>
            <a:endParaRPr lang="en-US"/>
          </a:p>
        </p:txBody>
      </p:sp>
    </p:spTree>
    <p:extLst>
      <p:ext uri="{BB962C8B-B14F-4D97-AF65-F5344CB8AC3E}">
        <p14:creationId xmlns:p14="http://schemas.microsoft.com/office/powerpoint/2010/main" val="3352961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0AE778D-2A57-4226-B72B-26EA3CA60131}" type="slidenum">
              <a:rPr lang="en-US" smtClean="0"/>
              <a:t>4</a:t>
            </a:fld>
            <a:endParaRPr lang="en-US"/>
          </a:p>
        </p:txBody>
      </p:sp>
    </p:spTree>
    <p:extLst>
      <p:ext uri="{BB962C8B-B14F-4D97-AF65-F5344CB8AC3E}">
        <p14:creationId xmlns:p14="http://schemas.microsoft.com/office/powerpoint/2010/main" val="2687136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0AE778D-2A57-4226-B72B-26EA3CA60131}" type="slidenum">
              <a:rPr lang="en-US" smtClean="0"/>
              <a:t>7</a:t>
            </a:fld>
            <a:endParaRPr lang="en-US"/>
          </a:p>
        </p:txBody>
      </p:sp>
    </p:spTree>
    <p:extLst>
      <p:ext uri="{BB962C8B-B14F-4D97-AF65-F5344CB8AC3E}">
        <p14:creationId xmlns:p14="http://schemas.microsoft.com/office/powerpoint/2010/main" val="882380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0AE778D-2A57-4226-B72B-26EA3CA60131}" type="slidenum">
              <a:rPr lang="en-US" smtClean="0"/>
              <a:t>9</a:t>
            </a:fld>
            <a:endParaRPr lang="en-US"/>
          </a:p>
        </p:txBody>
      </p:sp>
    </p:spTree>
    <p:extLst>
      <p:ext uri="{BB962C8B-B14F-4D97-AF65-F5344CB8AC3E}">
        <p14:creationId xmlns:p14="http://schemas.microsoft.com/office/powerpoint/2010/main" val="27370921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0AE778D-2A57-4226-B72B-26EA3CA60131}" type="slidenum">
              <a:rPr lang="en-US" smtClean="0"/>
              <a:t>19</a:t>
            </a:fld>
            <a:endParaRPr lang="en-US"/>
          </a:p>
        </p:txBody>
      </p:sp>
    </p:spTree>
    <p:extLst>
      <p:ext uri="{BB962C8B-B14F-4D97-AF65-F5344CB8AC3E}">
        <p14:creationId xmlns:p14="http://schemas.microsoft.com/office/powerpoint/2010/main" val="4133771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0AE778D-2A57-4226-B72B-26EA3CA60131}" type="slidenum">
              <a:rPr lang="en-US" smtClean="0"/>
              <a:t>23</a:t>
            </a:fld>
            <a:endParaRPr lang="en-US"/>
          </a:p>
        </p:txBody>
      </p:sp>
    </p:spTree>
    <p:extLst>
      <p:ext uri="{BB962C8B-B14F-4D97-AF65-F5344CB8AC3E}">
        <p14:creationId xmlns:p14="http://schemas.microsoft.com/office/powerpoint/2010/main" val="322511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0AE778D-2A57-4226-B72B-26EA3CA60131}" type="slidenum">
              <a:rPr lang="en-US" smtClean="0"/>
              <a:t>30</a:t>
            </a:fld>
            <a:endParaRPr lang="en-US"/>
          </a:p>
        </p:txBody>
      </p:sp>
    </p:spTree>
    <p:extLst>
      <p:ext uri="{BB962C8B-B14F-4D97-AF65-F5344CB8AC3E}">
        <p14:creationId xmlns:p14="http://schemas.microsoft.com/office/powerpoint/2010/main" val="3094803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0AE778D-2A57-4226-B72B-26EA3CA60131}" type="slidenum">
              <a:rPr lang="en-US" smtClean="0"/>
              <a:t>31</a:t>
            </a:fld>
            <a:endParaRPr lang="en-US"/>
          </a:p>
        </p:txBody>
      </p:sp>
    </p:spTree>
    <p:extLst>
      <p:ext uri="{BB962C8B-B14F-4D97-AF65-F5344CB8AC3E}">
        <p14:creationId xmlns:p14="http://schemas.microsoft.com/office/powerpoint/2010/main" val="365066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0AE778D-2A57-4226-B72B-26EA3CA60131}" type="slidenum">
              <a:rPr lang="en-US" smtClean="0"/>
              <a:t>32</a:t>
            </a:fld>
            <a:endParaRPr lang="en-US"/>
          </a:p>
        </p:txBody>
      </p:sp>
    </p:spTree>
    <p:extLst>
      <p:ext uri="{BB962C8B-B14F-4D97-AF65-F5344CB8AC3E}">
        <p14:creationId xmlns:p14="http://schemas.microsoft.com/office/powerpoint/2010/main" val="11276872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6.svg"/><Relationship Id="rId7"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emf"/><Relationship Id="rId5" Type="http://schemas.openxmlformats.org/officeDocument/2006/relationships/image" Target="../media/image7.svg"/><Relationship Id="rId4" Type="http://schemas.openxmlformats.org/officeDocument/2006/relationships/image" Target="../media/image1.png"/><Relationship Id="rId9"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3" name="Picture 2">
            <a:extLst>
              <a:ext uri="{FF2B5EF4-FFF2-40B4-BE49-F238E27FC236}">
                <a16:creationId xmlns:a16="http://schemas.microsoft.com/office/drawing/2014/main" id="{A79A63C0-D836-4FB2-9041-3DE9B2298982}"/>
              </a:ext>
            </a:extLst>
          </p:cNvPr>
          <p:cNvPicPr>
            <a:picLocks noChangeAspect="1"/>
          </p:cNvPicPr>
          <p:nvPr userDrawn="1"/>
        </p:nvPicPr>
        <p:blipFill>
          <a:blip r:embed="rId3"/>
          <a:stretch>
            <a:fillRect/>
          </a:stretch>
        </p:blipFill>
        <p:spPr>
          <a:xfrm>
            <a:off x="0" y="238125"/>
            <a:ext cx="12192000" cy="6381750"/>
          </a:xfrm>
          <a:prstGeom prst="rect">
            <a:avLst/>
          </a:prstGeom>
        </p:spPr>
      </p:pic>
    </p:spTree>
    <p:extLst>
      <p:ext uri="{BB962C8B-B14F-4D97-AF65-F5344CB8AC3E}">
        <p14:creationId xmlns:p14="http://schemas.microsoft.com/office/powerpoint/2010/main" val="6620934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ierr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Graphic 6">
            <a:extLst>
              <a:ext uri="{FF2B5EF4-FFF2-40B4-BE49-F238E27FC236}">
                <a16:creationId xmlns:a16="http://schemas.microsoft.com/office/drawing/2014/main" id="{957CEAB5-E870-4B45-829F-65BCB219B32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153" y="0"/>
            <a:ext cx="12169140" cy="6858000"/>
          </a:xfrm>
          <a:prstGeom prst="rect">
            <a:avLst/>
          </a:prstGeom>
        </p:spPr>
      </p:pic>
      <p:pic>
        <p:nvPicPr>
          <p:cNvPr id="5" name="Graphic 4">
            <a:extLst>
              <a:ext uri="{FF2B5EF4-FFF2-40B4-BE49-F238E27FC236}">
                <a16:creationId xmlns:a16="http://schemas.microsoft.com/office/drawing/2014/main" id="{4F239B15-3C19-41E3-B109-2B7647C0C9F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949183" y="3714094"/>
            <a:ext cx="2168764" cy="2317429"/>
          </a:xfrm>
          <a:prstGeom prst="rect">
            <a:avLst/>
          </a:prstGeom>
        </p:spPr>
      </p:pic>
      <p:pic>
        <p:nvPicPr>
          <p:cNvPr id="1026" name="Picture 2" descr="Resultado de imagen para xamarin logo">
            <a:extLst>
              <a:ext uri="{FF2B5EF4-FFF2-40B4-BE49-F238E27FC236}">
                <a16:creationId xmlns:a16="http://schemas.microsoft.com/office/drawing/2014/main" id="{20699E3B-7163-4D1E-8691-8E09E9D2327D}"/>
              </a:ext>
            </a:extLst>
          </p:cNvPr>
          <p:cNvPicPr>
            <a:picLocks noChangeAspect="1" noChangeArrowheads="1"/>
          </p:cNvPicPr>
          <p:nvPr userDrawn="1"/>
        </p:nvPicPr>
        <p:blipFill>
          <a:blip r:embed="rId6">
            <a:biLevel thresh="50000"/>
            <a:extLst>
              <a:ext uri="{28A0092B-C50C-407E-A947-70E740481C1C}">
                <a14:useLocalDpi xmlns:a14="http://schemas.microsoft.com/office/drawing/2010/main" val="0"/>
              </a:ext>
            </a:extLst>
          </a:blip>
          <a:srcRect/>
          <a:stretch>
            <a:fillRect/>
          </a:stretch>
        </p:blipFill>
        <p:spPr bwMode="auto">
          <a:xfrm>
            <a:off x="9240146" y="3683183"/>
            <a:ext cx="1418073" cy="10129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00324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cion">
    <p:bg>
      <p:bgPr>
        <a:solidFill>
          <a:schemeClr val="bg2"/>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279FFEB9-2BE6-4DB6-8DCA-DBA500633B6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pic>
        <p:nvPicPr>
          <p:cNvPr id="10" name="Graphic 9">
            <a:extLst>
              <a:ext uri="{FF2B5EF4-FFF2-40B4-BE49-F238E27FC236}">
                <a16:creationId xmlns:a16="http://schemas.microsoft.com/office/drawing/2014/main" id="{9E39216E-F59B-4BC9-B7CE-10A9447E205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430" y="0"/>
            <a:ext cx="12169140" cy="6858000"/>
          </a:xfrm>
          <a:prstGeom prst="rect">
            <a:avLst/>
          </a:prstGeom>
        </p:spPr>
      </p:pic>
      <p:sp>
        <p:nvSpPr>
          <p:cNvPr id="18" name="Rectangle 17">
            <a:extLst>
              <a:ext uri="{FF2B5EF4-FFF2-40B4-BE49-F238E27FC236}">
                <a16:creationId xmlns:a16="http://schemas.microsoft.com/office/drawing/2014/main" id="{00414B93-1C7A-463B-94D3-C75120E48B38}"/>
              </a:ext>
            </a:extLst>
          </p:cNvPr>
          <p:cNvSpPr/>
          <p:nvPr userDrawn="1"/>
        </p:nvSpPr>
        <p:spPr bwMode="auto">
          <a:xfrm>
            <a:off x="11430" y="1758462"/>
            <a:ext cx="12192000" cy="34465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hidden="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pic>
        <p:nvPicPr>
          <p:cNvPr id="7" name="Graphic 6">
            <a:extLst>
              <a:ext uri="{FF2B5EF4-FFF2-40B4-BE49-F238E27FC236}">
                <a16:creationId xmlns:a16="http://schemas.microsoft.com/office/drawing/2014/main" id="{0EDE7E98-2515-4CF5-A7F5-85F9915B5AC4}"/>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949183" y="3714094"/>
            <a:ext cx="2168764" cy="2317429"/>
          </a:xfrm>
          <a:prstGeom prst="rect">
            <a:avLst/>
          </a:prstGeom>
        </p:spPr>
      </p:pic>
      <p:sp>
        <p:nvSpPr>
          <p:cNvPr id="13" name="Title 1"/>
          <p:cNvSpPr>
            <a:spLocks noGrp="1"/>
          </p:cNvSpPr>
          <p:nvPr>
            <p:ph type="title" hasCustomPrompt="1"/>
          </p:nvPr>
        </p:nvSpPr>
        <p:spPr>
          <a:xfrm>
            <a:off x="543146" y="1925787"/>
            <a:ext cx="11062699"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43147" y="3821145"/>
            <a:ext cx="8700006" cy="116586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12" name="Text Placeholder 4">
            <a:extLst>
              <a:ext uri="{FF2B5EF4-FFF2-40B4-BE49-F238E27FC236}">
                <a16:creationId xmlns:a16="http://schemas.microsoft.com/office/drawing/2014/main" id="{FBF4F86A-DDE7-4E52-8507-EC547B269501}"/>
              </a:ext>
            </a:extLst>
          </p:cNvPr>
          <p:cNvSpPr>
            <a:spLocks noGrp="1"/>
          </p:cNvSpPr>
          <p:nvPr>
            <p:ph type="body" sz="quarter" idx="13" hasCustomPrompt="1"/>
          </p:nvPr>
        </p:nvSpPr>
        <p:spPr>
          <a:xfrm>
            <a:off x="543147" y="5365197"/>
            <a:ext cx="4444490" cy="904974"/>
          </a:xfrm>
          <a:noFill/>
        </p:spPr>
        <p:txBody>
          <a:bodyPr lIns="146304" tIns="109728" rIns="146304" bIns="109728">
            <a:noAutofit/>
          </a:bodyPr>
          <a:lstStyle>
            <a:lvl1pPr marL="0" indent="0">
              <a:spcBef>
                <a:spcPts val="0"/>
              </a:spcBef>
              <a:buNone/>
              <a:defRPr sz="2400" spc="0" baseline="0">
                <a:gradFill>
                  <a:gsLst>
                    <a:gs pos="91000">
                      <a:schemeClr val="tx1"/>
                    </a:gs>
                    <a:gs pos="0">
                      <a:schemeClr val="tx1"/>
                    </a:gs>
                  </a:gsLst>
                  <a:lin ang="5400000" scaled="0"/>
                </a:gradFill>
                <a:latin typeface="+mj-lt"/>
              </a:defRPr>
            </a:lvl1pPr>
          </a:lstStyle>
          <a:p>
            <a:pPr lvl="0"/>
            <a:r>
              <a:rPr lang="en-US" dirty="0"/>
              <a:t>Contact Details</a:t>
            </a:r>
          </a:p>
        </p:txBody>
      </p:sp>
      <p:pic>
        <p:nvPicPr>
          <p:cNvPr id="15" name="Picture 2" descr="Resultado de imagen para xamarin logo">
            <a:extLst>
              <a:ext uri="{FF2B5EF4-FFF2-40B4-BE49-F238E27FC236}">
                <a16:creationId xmlns:a16="http://schemas.microsoft.com/office/drawing/2014/main" id="{675E97A2-CBBD-445D-A2A9-081DA2550177}"/>
              </a:ext>
            </a:extLst>
          </p:cNvPr>
          <p:cNvPicPr>
            <a:picLocks noChangeAspect="1" noChangeArrowheads="1"/>
          </p:cNvPicPr>
          <p:nvPr userDrawn="1"/>
        </p:nvPicPr>
        <p:blipFill>
          <a:blip r:embed="rId9">
            <a:biLevel thresh="50000"/>
            <a:extLst>
              <a:ext uri="{28A0092B-C50C-407E-A947-70E740481C1C}">
                <a14:useLocalDpi xmlns:a14="http://schemas.microsoft.com/office/drawing/2010/main" val="0"/>
              </a:ext>
            </a:extLst>
          </a:blip>
          <a:srcRect/>
          <a:stretch>
            <a:fillRect/>
          </a:stretch>
        </p:blipFill>
        <p:spPr bwMode="auto">
          <a:xfrm>
            <a:off x="9240146" y="3683183"/>
            <a:ext cx="1418073" cy="10129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39960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Video">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E0A57BE-82BA-4DCD-B0B6-AC816A5C5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pic>
        <p:nvPicPr>
          <p:cNvPr id="6" name="Picture 5"/>
          <p:cNvPicPr>
            <a:picLocks noChangeAspect="1"/>
          </p:cNvPicPr>
          <p:nvPr userDrawn="1"/>
        </p:nvPicPr>
        <p:blipFill rotWithShape="1">
          <a:blip r:embed="rId4"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3199952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dirty="0"/>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pic>
        <p:nvPicPr>
          <p:cNvPr id="3" name="Graphic 2">
            <a:extLst>
              <a:ext uri="{FF2B5EF4-FFF2-40B4-BE49-F238E27FC236}">
                <a16:creationId xmlns:a16="http://schemas.microsoft.com/office/drawing/2014/main" id="{01202919-2AB2-4208-B4CC-1AAF68D6BF3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6304530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ulo">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44B1990-E922-475D-BDA2-9E23A047A1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153" y="0"/>
            <a:ext cx="12169140" cy="6858000"/>
          </a:xfrm>
          <a:prstGeom prst="rect">
            <a:avLst/>
          </a:prstGeom>
        </p:spPr>
      </p:pic>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tx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dirty="0">
                <a:ln>
                  <a:noFill/>
                </a:ln>
                <a:solidFill>
                  <a:srgbClr val="F2F2F2">
                    <a:alpha val="49000"/>
                  </a:srgbClr>
                </a:solidFill>
                <a:effectLst/>
                <a:uLnTx/>
                <a:uFillTx/>
              </a:rPr>
              <a:t>.NET</a:t>
            </a:r>
          </a:p>
        </p:txBody>
      </p:sp>
    </p:spTree>
    <p:extLst>
      <p:ext uri="{BB962C8B-B14F-4D97-AF65-F5344CB8AC3E}">
        <p14:creationId xmlns:p14="http://schemas.microsoft.com/office/powerpoint/2010/main" val="9573217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Contenido">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Graphic 6">
            <a:extLst>
              <a:ext uri="{FF2B5EF4-FFF2-40B4-BE49-F238E27FC236}">
                <a16:creationId xmlns:a16="http://schemas.microsoft.com/office/drawing/2014/main" id="{957CEAB5-E870-4B45-829F-65BCB219B32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153" y="0"/>
            <a:ext cx="12169140" cy="6858000"/>
          </a:xfrm>
          <a:prstGeom prst="rect">
            <a:avLst/>
          </a:prstGeom>
        </p:spPr>
      </p:pic>
    </p:spTree>
    <p:extLst>
      <p:ext uri="{BB962C8B-B14F-4D97-AF65-F5344CB8AC3E}">
        <p14:creationId xmlns:p14="http://schemas.microsoft.com/office/powerpoint/2010/main" val="306715219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digo">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solidFill>
                <a:latin typeface="Consolas" panose="020B0609020204030204" pitchFamily="49" charset="0"/>
              </a:rPr>
              <a:t>Code Sample</a:t>
            </a:r>
          </a:p>
        </p:txBody>
      </p:sp>
      <p:pic>
        <p:nvPicPr>
          <p:cNvPr id="4" name="Graphic 3">
            <a:extLst>
              <a:ext uri="{FF2B5EF4-FFF2-40B4-BE49-F238E27FC236}">
                <a16:creationId xmlns:a16="http://schemas.microsoft.com/office/drawing/2014/main" id="{589386EB-0A6C-4CD1-9F38-7F894303963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153" y="0"/>
            <a:ext cx="12169140" cy="6858000"/>
          </a:xfrm>
          <a:prstGeom prst="rect">
            <a:avLst/>
          </a:prstGeom>
        </p:spPr>
      </p:pic>
    </p:spTree>
    <p:extLst>
      <p:ext uri="{BB962C8B-B14F-4D97-AF65-F5344CB8AC3E}">
        <p14:creationId xmlns:p14="http://schemas.microsoft.com/office/powerpoint/2010/main" val="414964827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acio">
    <p:bg>
      <p:bgPr>
        <a:solidFill>
          <a:schemeClr val="tx2"/>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589386EB-0A6C-4CD1-9F38-7F894303963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153" y="11017"/>
            <a:ext cx="12169140" cy="6858000"/>
          </a:xfrm>
          <a:prstGeom prst="rect">
            <a:avLst/>
          </a:prstGeom>
        </p:spPr>
      </p:pic>
    </p:spTree>
    <p:extLst>
      <p:ext uri="{BB962C8B-B14F-4D97-AF65-F5344CB8AC3E}">
        <p14:creationId xmlns:p14="http://schemas.microsoft.com/office/powerpoint/2010/main" val="352054962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nuncio">
    <p:bg>
      <p:bgPr>
        <a:solidFill>
          <a:schemeClr val="tx2"/>
        </a:solidFill>
        <a:effectLst/>
      </p:bgPr>
    </p:bg>
    <p:spTree>
      <p:nvGrpSpPr>
        <p:cNvPr id="1" name=""/>
        <p:cNvGrpSpPr/>
        <p:nvPr/>
      </p:nvGrpSpPr>
      <p:grpSpPr>
        <a:xfrm>
          <a:off x="0" y="0"/>
          <a:ext cx="0" cy="0"/>
          <a:chOff x="0" y="0"/>
          <a:chExt cx="0" cy="0"/>
        </a:xfrm>
      </p:grpSpPr>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 name="Graphic 1">
            <a:extLst>
              <a:ext uri="{FF2B5EF4-FFF2-40B4-BE49-F238E27FC236}">
                <a16:creationId xmlns:a16="http://schemas.microsoft.com/office/drawing/2014/main" id="{BB4BD62E-DE50-443B-986C-2AABE50DB8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408960744"/>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sv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pic>
        <p:nvPicPr>
          <p:cNvPr id="20" name="Graphic 19">
            <a:extLst>
              <a:ext uri="{FF2B5EF4-FFF2-40B4-BE49-F238E27FC236}">
                <a16:creationId xmlns:a16="http://schemas.microsoft.com/office/drawing/2014/main" id="{ECED9905-B265-4E84-81AD-C397406ECDDA}"/>
              </a:ext>
            </a:extLst>
          </p:cNvPr>
          <p:cNvPicPr>
            <a:picLocks noChangeAspect="1"/>
          </p:cNvPicPr>
          <p:nvPr userDrawn="1"/>
        </p:nvPicPr>
        <p:blipFill>
          <a:blip r:embed="rId12">
            <a:extLst>
              <a:ext uri="{96DAC541-7B7A-43D3-8B79-37D633B846F1}">
                <asvg:svgBlip xmlns:asvg="http://schemas.microsoft.com/office/drawing/2016/SVG/main" r:embed="rId13"/>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359300156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22" r:id="rId3"/>
    <p:sldLayoutId id="2147483723" r:id="rId4"/>
    <p:sldLayoutId id="2147483725" r:id="rId5"/>
    <p:sldLayoutId id="2147483714" r:id="rId6"/>
    <p:sldLayoutId id="2147483753" r:id="rId7"/>
    <p:sldLayoutId id="2147483754" r:id="rId8"/>
    <p:sldLayoutId id="2147483728" r:id="rId9"/>
    <p:sldLayoutId id="2147483755" r:id="rId1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solidFill>
            <a:schemeClr val="bg1"/>
          </a:soli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solidFill>
            <a:schemeClr val="bg1"/>
          </a:soli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solidFill>
            <a:schemeClr val="bg1"/>
          </a:soli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solidFill>
            <a:schemeClr val="bg1"/>
          </a:soli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chemeClr val="bg1"/>
          </a:soli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solidFill>
            <a:schemeClr val="bg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24.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29.jpg"/></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AlejandroRuiz/NetConfFocusXamarin"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626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E21FAD-8CC3-D146-9684-AD9E6287A6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2742258"/>
            <a:ext cx="8229600" cy="1373484"/>
          </a:xfrm>
          <a:prstGeom prst="rect">
            <a:avLst/>
          </a:prstGeom>
        </p:spPr>
      </p:pic>
    </p:spTree>
    <p:extLst>
      <p:ext uri="{BB962C8B-B14F-4D97-AF65-F5344CB8AC3E}">
        <p14:creationId xmlns:p14="http://schemas.microsoft.com/office/powerpoint/2010/main" val="400571978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2DDA-7D19-4225-84C6-8892643E8FCC}"/>
              </a:ext>
            </a:extLst>
          </p:cNvPr>
          <p:cNvSpPr>
            <a:spLocks noGrp="1"/>
          </p:cNvSpPr>
          <p:nvPr>
            <p:ph type="title"/>
          </p:nvPr>
        </p:nvSpPr>
        <p:spPr>
          <a:xfrm>
            <a:off x="568047" y="2084172"/>
            <a:ext cx="11354714" cy="1162178"/>
          </a:xfrm>
        </p:spPr>
        <p:txBody>
          <a:bodyPr/>
          <a:lstStyle/>
          <a:p>
            <a:r>
              <a:rPr lang="en-US" dirty="0"/>
              <a:t>String Formatting</a:t>
            </a:r>
          </a:p>
        </p:txBody>
      </p:sp>
    </p:spTree>
    <p:extLst>
      <p:ext uri="{BB962C8B-B14F-4D97-AF65-F5344CB8AC3E}">
        <p14:creationId xmlns:p14="http://schemas.microsoft.com/office/powerpoint/2010/main" val="95936293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String Formatting</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3442866"/>
          </a:xfrm>
        </p:spPr>
        <p:txBody>
          <a:bodyPr/>
          <a:lstStyle/>
          <a:p>
            <a:r>
              <a:rPr lang="en-US" dirty="0"/>
              <a:t>Sometimes it's convenient to use data bindings to display the string representation of an object or value. For example, you might want to use a Label to display the current value of a Slider. In this data binding, the Slider is the source, and the target is the Text property of the Label.</a:t>
            </a:r>
          </a:p>
        </p:txBody>
      </p:sp>
    </p:spTree>
    <p:extLst>
      <p:ext uri="{BB962C8B-B14F-4D97-AF65-F5344CB8AC3E}">
        <p14:creationId xmlns:p14="http://schemas.microsoft.com/office/powerpoint/2010/main" val="122934571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20FFE7-716F-FB40-8A0C-2FBCAE43D5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5150" y="2753464"/>
            <a:ext cx="8521700" cy="1351072"/>
          </a:xfrm>
          <a:prstGeom prst="rect">
            <a:avLst/>
          </a:prstGeom>
        </p:spPr>
      </p:pic>
    </p:spTree>
    <p:extLst>
      <p:ext uri="{BB962C8B-B14F-4D97-AF65-F5344CB8AC3E}">
        <p14:creationId xmlns:p14="http://schemas.microsoft.com/office/powerpoint/2010/main" val="326871120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2DDA-7D19-4225-84C6-8892643E8FCC}"/>
              </a:ext>
            </a:extLst>
          </p:cNvPr>
          <p:cNvSpPr>
            <a:spLocks noGrp="1"/>
          </p:cNvSpPr>
          <p:nvPr>
            <p:ph type="title"/>
          </p:nvPr>
        </p:nvSpPr>
        <p:spPr>
          <a:xfrm>
            <a:off x="568047" y="2084172"/>
            <a:ext cx="11354714" cy="1162178"/>
          </a:xfrm>
        </p:spPr>
        <p:txBody>
          <a:bodyPr/>
          <a:lstStyle/>
          <a:p>
            <a:r>
              <a:rPr lang="en-US" dirty="0"/>
              <a:t>Binding Path</a:t>
            </a:r>
          </a:p>
        </p:txBody>
      </p:sp>
    </p:spTree>
    <p:extLst>
      <p:ext uri="{BB962C8B-B14F-4D97-AF65-F5344CB8AC3E}">
        <p14:creationId xmlns:p14="http://schemas.microsoft.com/office/powerpoint/2010/main" val="155345257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Binding Path</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2899833"/>
          </a:xfrm>
        </p:spPr>
        <p:txBody>
          <a:bodyPr/>
          <a:lstStyle/>
          <a:p>
            <a:r>
              <a:rPr lang="en-US" dirty="0"/>
              <a:t>The Path property of the Binding class (or the Path property of the Binding markup extension) has been set to a single property. It's actually possible to set Path to a sub-property (a property of a property), or to a member of a collection.</a:t>
            </a:r>
          </a:p>
        </p:txBody>
      </p:sp>
    </p:spTree>
    <p:extLst>
      <p:ext uri="{BB962C8B-B14F-4D97-AF65-F5344CB8AC3E}">
        <p14:creationId xmlns:p14="http://schemas.microsoft.com/office/powerpoint/2010/main" val="280496337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01B050-4E47-0641-B8C1-2EBA6494A2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9550" y="1346592"/>
            <a:ext cx="9232900" cy="1081136"/>
          </a:xfrm>
          <a:prstGeom prst="rect">
            <a:avLst/>
          </a:prstGeom>
        </p:spPr>
      </p:pic>
      <p:pic>
        <p:nvPicPr>
          <p:cNvPr id="5" name="Picture 4">
            <a:extLst>
              <a:ext uri="{FF2B5EF4-FFF2-40B4-BE49-F238E27FC236}">
                <a16:creationId xmlns:a16="http://schemas.microsoft.com/office/drawing/2014/main" id="{107744BD-84F5-3647-B398-0E8EDFD218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6662" y="4430273"/>
            <a:ext cx="9718675" cy="934605"/>
          </a:xfrm>
          <a:prstGeom prst="rect">
            <a:avLst/>
          </a:prstGeom>
        </p:spPr>
      </p:pic>
    </p:spTree>
    <p:extLst>
      <p:ext uri="{BB962C8B-B14F-4D97-AF65-F5344CB8AC3E}">
        <p14:creationId xmlns:p14="http://schemas.microsoft.com/office/powerpoint/2010/main" val="72790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2DDA-7D19-4225-84C6-8892643E8FCC}"/>
              </a:ext>
            </a:extLst>
          </p:cNvPr>
          <p:cNvSpPr>
            <a:spLocks noGrp="1"/>
          </p:cNvSpPr>
          <p:nvPr>
            <p:ph type="title"/>
          </p:nvPr>
        </p:nvSpPr>
        <p:spPr>
          <a:xfrm>
            <a:off x="568047" y="2084172"/>
            <a:ext cx="11354714" cy="1162178"/>
          </a:xfrm>
        </p:spPr>
        <p:txBody>
          <a:bodyPr/>
          <a:lstStyle/>
          <a:p>
            <a:r>
              <a:rPr lang="en-US" dirty="0"/>
              <a:t>Binding Value Converters</a:t>
            </a:r>
          </a:p>
        </p:txBody>
      </p:sp>
    </p:spTree>
    <p:extLst>
      <p:ext uri="{BB962C8B-B14F-4D97-AF65-F5344CB8AC3E}">
        <p14:creationId xmlns:p14="http://schemas.microsoft.com/office/powerpoint/2010/main" val="361957169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Binding Value Converters</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4528932"/>
          </a:xfrm>
        </p:spPr>
        <p:txBody>
          <a:bodyPr/>
          <a:lstStyle/>
          <a:p>
            <a:r>
              <a:rPr lang="en-US" dirty="0"/>
              <a:t>Data bindings usually transfer data from a source property to a target property, and in some cases from the target property to the source property. This transfer is straightforward when the source and target properties are of the same type, or when one type can be converted to the other type through an implicit conversion. When that is not the case, a type conversion must take place.</a:t>
            </a:r>
          </a:p>
        </p:txBody>
      </p:sp>
    </p:spTree>
    <p:extLst>
      <p:ext uri="{BB962C8B-B14F-4D97-AF65-F5344CB8AC3E}">
        <p14:creationId xmlns:p14="http://schemas.microsoft.com/office/powerpoint/2010/main" val="334141557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7D9620-000D-3D45-B3B4-A70CED8DD7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9247" y="404104"/>
            <a:ext cx="7313506" cy="1983496"/>
          </a:xfrm>
          <a:prstGeom prst="rect">
            <a:avLst/>
          </a:prstGeom>
        </p:spPr>
      </p:pic>
      <p:pic>
        <p:nvPicPr>
          <p:cNvPr id="5" name="Picture 4">
            <a:extLst>
              <a:ext uri="{FF2B5EF4-FFF2-40B4-BE49-F238E27FC236}">
                <a16:creationId xmlns:a16="http://schemas.microsoft.com/office/drawing/2014/main" id="{02FF4F3A-D387-5740-9B21-13064DDE1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03500" y="2826010"/>
            <a:ext cx="6985000" cy="1459980"/>
          </a:xfrm>
          <a:prstGeom prst="rect">
            <a:avLst/>
          </a:prstGeom>
        </p:spPr>
      </p:pic>
      <p:pic>
        <p:nvPicPr>
          <p:cNvPr id="9" name="Picture 8">
            <a:extLst>
              <a:ext uri="{FF2B5EF4-FFF2-40B4-BE49-F238E27FC236}">
                <a16:creationId xmlns:a16="http://schemas.microsoft.com/office/drawing/2014/main" id="{CE86175B-E5A4-2547-BAF9-202C06FEC7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51050" y="4724400"/>
            <a:ext cx="8089900" cy="1649947"/>
          </a:xfrm>
          <a:prstGeom prst="rect">
            <a:avLst/>
          </a:prstGeom>
        </p:spPr>
      </p:pic>
    </p:spTree>
    <p:extLst>
      <p:ext uri="{BB962C8B-B14F-4D97-AF65-F5344CB8AC3E}">
        <p14:creationId xmlns:p14="http://schemas.microsoft.com/office/powerpoint/2010/main" val="233928541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CEED1-C382-4A3A-88FA-563052212D9E}"/>
              </a:ext>
            </a:extLst>
          </p:cNvPr>
          <p:cNvSpPr>
            <a:spLocks noGrp="1"/>
          </p:cNvSpPr>
          <p:nvPr>
            <p:ph type="title"/>
          </p:nvPr>
        </p:nvSpPr>
        <p:spPr/>
        <p:txBody>
          <a:bodyPr/>
          <a:lstStyle/>
          <a:p>
            <a:r>
              <a:rPr lang="en-US" dirty="0"/>
              <a:t>Data Binding for Xamarin Forms In-Depth</a:t>
            </a:r>
          </a:p>
        </p:txBody>
      </p:sp>
      <p:sp>
        <p:nvSpPr>
          <p:cNvPr id="3" name="Text Placeholder 2">
            <a:extLst>
              <a:ext uri="{FF2B5EF4-FFF2-40B4-BE49-F238E27FC236}">
                <a16:creationId xmlns:a16="http://schemas.microsoft.com/office/drawing/2014/main" id="{E5F2029E-031D-42A5-8D17-6B4038031AEB}"/>
              </a:ext>
            </a:extLst>
          </p:cNvPr>
          <p:cNvSpPr>
            <a:spLocks noGrp="1"/>
          </p:cNvSpPr>
          <p:nvPr>
            <p:ph type="body" sz="quarter" idx="12"/>
          </p:nvPr>
        </p:nvSpPr>
        <p:spPr/>
        <p:txBody>
          <a:bodyPr/>
          <a:lstStyle/>
          <a:p>
            <a:r>
              <a:rPr lang="en-US" dirty="0"/>
              <a:t>Alejandro Ruiz</a:t>
            </a:r>
          </a:p>
          <a:p>
            <a:r>
              <a:rPr lang="en-US" dirty="0"/>
              <a:t>Microsoft MVP </a:t>
            </a:r>
          </a:p>
        </p:txBody>
      </p:sp>
      <p:sp>
        <p:nvSpPr>
          <p:cNvPr id="4" name="Text Placeholder 3">
            <a:extLst>
              <a:ext uri="{FF2B5EF4-FFF2-40B4-BE49-F238E27FC236}">
                <a16:creationId xmlns:a16="http://schemas.microsoft.com/office/drawing/2014/main" id="{D134891A-FB32-4F90-9E8B-CAC867F69521}"/>
              </a:ext>
            </a:extLst>
          </p:cNvPr>
          <p:cNvSpPr>
            <a:spLocks noGrp="1"/>
          </p:cNvSpPr>
          <p:nvPr>
            <p:ph type="body" sz="quarter" idx="13"/>
          </p:nvPr>
        </p:nvSpPr>
        <p:spPr>
          <a:xfrm>
            <a:off x="543146" y="5365197"/>
            <a:ext cx="5084921" cy="904974"/>
          </a:xfrm>
        </p:spPr>
        <p:txBody>
          <a:bodyPr/>
          <a:lstStyle/>
          <a:p>
            <a:r>
              <a:rPr lang="en-US" dirty="0"/>
              <a:t>@</a:t>
            </a:r>
            <a:r>
              <a:rPr lang="en-US" dirty="0" err="1"/>
              <a:t>alejandroruizva</a:t>
            </a:r>
            <a:endParaRPr lang="en-US" dirty="0"/>
          </a:p>
          <a:p>
            <a:r>
              <a:rPr lang="en-US" dirty="0" err="1"/>
              <a:t>alejandro@alejandroruizvarela.com</a:t>
            </a:r>
            <a:endParaRPr lang="en-US" dirty="0"/>
          </a:p>
        </p:txBody>
      </p:sp>
    </p:spTree>
    <p:extLst>
      <p:ext uri="{BB962C8B-B14F-4D97-AF65-F5344CB8AC3E}">
        <p14:creationId xmlns:p14="http://schemas.microsoft.com/office/powerpoint/2010/main" val="624663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2DDA-7D19-4225-84C6-8892643E8FCC}"/>
              </a:ext>
            </a:extLst>
          </p:cNvPr>
          <p:cNvSpPr>
            <a:spLocks noGrp="1"/>
          </p:cNvSpPr>
          <p:nvPr>
            <p:ph type="title"/>
          </p:nvPr>
        </p:nvSpPr>
        <p:spPr>
          <a:xfrm>
            <a:off x="568047" y="2084172"/>
            <a:ext cx="11354714" cy="1162178"/>
          </a:xfrm>
        </p:spPr>
        <p:txBody>
          <a:bodyPr/>
          <a:lstStyle/>
          <a:p>
            <a:r>
              <a:rPr lang="en-US" dirty="0"/>
              <a:t>Relative Bindings</a:t>
            </a:r>
          </a:p>
        </p:txBody>
      </p:sp>
    </p:spTree>
    <p:extLst>
      <p:ext uri="{BB962C8B-B14F-4D97-AF65-F5344CB8AC3E}">
        <p14:creationId xmlns:p14="http://schemas.microsoft.com/office/powerpoint/2010/main" val="211566376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Relative Bindings</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5010602"/>
          </a:xfrm>
        </p:spPr>
        <p:txBody>
          <a:bodyPr/>
          <a:lstStyle/>
          <a:p>
            <a:r>
              <a:rPr lang="en-US" sz="3200" dirty="0"/>
              <a:t>Relative bindings provide the ability to set the binding source relative to the position of the binding target. They are created with the </a:t>
            </a:r>
            <a:r>
              <a:rPr lang="en-US" sz="3200" dirty="0" err="1"/>
              <a:t>RelativeSource</a:t>
            </a:r>
            <a:r>
              <a:rPr lang="en-US" sz="3200" dirty="0"/>
              <a:t> markup extension, and set as the Source property of a binding expression.</a:t>
            </a:r>
          </a:p>
          <a:p>
            <a:r>
              <a:rPr lang="en-US" sz="3200" dirty="0"/>
              <a:t>The </a:t>
            </a:r>
            <a:r>
              <a:rPr lang="en-US" sz="3200" dirty="0" err="1"/>
              <a:t>RelativeSource</a:t>
            </a:r>
            <a:r>
              <a:rPr lang="en-US" sz="3200" dirty="0"/>
              <a:t> markup extension is supported by the </a:t>
            </a:r>
            <a:r>
              <a:rPr lang="en-US" sz="3200" dirty="0" err="1"/>
              <a:t>RelativeSourceExtension</a:t>
            </a:r>
            <a:r>
              <a:rPr lang="en-US" sz="3200" dirty="0"/>
              <a:t> class, which defines the following properties:</a:t>
            </a:r>
          </a:p>
          <a:p>
            <a:pPr marL="457200" indent="-457200">
              <a:buFont typeface="Arial" panose="020B0604020202020204" pitchFamily="34" charset="0"/>
              <a:buChar char="•"/>
            </a:pPr>
            <a:r>
              <a:rPr lang="en-US" sz="3200" dirty="0"/>
              <a:t>Mode</a:t>
            </a:r>
          </a:p>
          <a:p>
            <a:pPr marL="457200" indent="-457200">
              <a:buFont typeface="Arial" panose="020B0604020202020204" pitchFamily="34" charset="0"/>
              <a:buChar char="•"/>
            </a:pPr>
            <a:r>
              <a:rPr lang="en-US" sz="3200" dirty="0" err="1"/>
              <a:t>AncestorLevel</a:t>
            </a:r>
            <a:endParaRPr lang="en-US" sz="3200" dirty="0"/>
          </a:p>
          <a:p>
            <a:pPr marL="457200" indent="-457200">
              <a:buFont typeface="Arial" panose="020B0604020202020204" pitchFamily="34" charset="0"/>
              <a:buChar char="•"/>
            </a:pPr>
            <a:r>
              <a:rPr lang="en-US" sz="3200" dirty="0" err="1"/>
              <a:t>AncestorType</a:t>
            </a:r>
            <a:endParaRPr lang="en-US" sz="3200" dirty="0"/>
          </a:p>
        </p:txBody>
      </p:sp>
    </p:spTree>
    <p:extLst>
      <p:ext uri="{BB962C8B-B14F-4D97-AF65-F5344CB8AC3E}">
        <p14:creationId xmlns:p14="http://schemas.microsoft.com/office/powerpoint/2010/main" val="141627766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Relative Bindings</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5010602"/>
          </a:xfrm>
        </p:spPr>
        <p:txBody>
          <a:bodyPr/>
          <a:lstStyle/>
          <a:p>
            <a:r>
              <a:rPr lang="en-US" sz="3200" dirty="0"/>
              <a:t>Modes:</a:t>
            </a:r>
          </a:p>
          <a:p>
            <a:pPr marL="457200" indent="-457200">
              <a:buFont typeface="Arial" panose="020B0604020202020204" pitchFamily="34" charset="0"/>
              <a:buChar char="•"/>
            </a:pPr>
            <a:r>
              <a:rPr lang="en-US" sz="3200" dirty="0" err="1"/>
              <a:t>TemplatedParent</a:t>
            </a:r>
            <a:r>
              <a:rPr lang="en-US" sz="3200" dirty="0"/>
              <a:t> indicates the element to which the template, in which the bound element exists, is applied.</a:t>
            </a:r>
          </a:p>
          <a:p>
            <a:pPr marL="457200" indent="-457200">
              <a:buFont typeface="Arial" panose="020B0604020202020204" pitchFamily="34" charset="0"/>
              <a:buChar char="•"/>
            </a:pPr>
            <a:r>
              <a:rPr lang="en-US" sz="3200" dirty="0"/>
              <a:t>Self indicates the element on which the binding is being set, allowing you to bind one property of that element to another property on the same element.</a:t>
            </a:r>
          </a:p>
          <a:p>
            <a:pPr marL="457200" indent="-457200">
              <a:buFont typeface="Arial" panose="020B0604020202020204" pitchFamily="34" charset="0"/>
              <a:buChar char="•"/>
            </a:pPr>
            <a:r>
              <a:rPr lang="en-US" sz="3200" dirty="0" err="1"/>
              <a:t>FindAncestor</a:t>
            </a:r>
            <a:r>
              <a:rPr lang="en-US" sz="3200" dirty="0"/>
              <a:t> indicates the ancestor in the visual tree of the bound element.</a:t>
            </a:r>
          </a:p>
          <a:p>
            <a:pPr marL="457200" indent="-457200">
              <a:buFont typeface="Arial" panose="020B0604020202020204" pitchFamily="34" charset="0"/>
              <a:buChar char="•"/>
            </a:pPr>
            <a:r>
              <a:rPr lang="en-US" sz="3200" dirty="0" err="1"/>
              <a:t>FindAncestorBindingContext</a:t>
            </a:r>
            <a:r>
              <a:rPr lang="en-US" sz="3200" dirty="0"/>
              <a:t> indicates the </a:t>
            </a:r>
            <a:r>
              <a:rPr lang="en-US" sz="3200" dirty="0" err="1"/>
              <a:t>BindingContext</a:t>
            </a:r>
            <a:r>
              <a:rPr lang="en-US" sz="3200" dirty="0"/>
              <a:t> of the ancestor in the visual tree of the bound element.</a:t>
            </a:r>
          </a:p>
        </p:txBody>
      </p:sp>
    </p:spTree>
    <p:extLst>
      <p:ext uri="{BB962C8B-B14F-4D97-AF65-F5344CB8AC3E}">
        <p14:creationId xmlns:p14="http://schemas.microsoft.com/office/powerpoint/2010/main" val="72633904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0DA57E-B474-8045-B24F-1920983D88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695656"/>
            <a:ext cx="7772400" cy="1014176"/>
          </a:xfrm>
          <a:prstGeom prst="rect">
            <a:avLst/>
          </a:prstGeom>
        </p:spPr>
      </p:pic>
      <p:pic>
        <p:nvPicPr>
          <p:cNvPr id="5" name="Picture 4">
            <a:extLst>
              <a:ext uri="{FF2B5EF4-FFF2-40B4-BE49-F238E27FC236}">
                <a16:creationId xmlns:a16="http://schemas.microsoft.com/office/drawing/2014/main" id="{2ACD1BD8-0879-DC4A-B0DC-B1E87E24DB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650" y="2517129"/>
            <a:ext cx="11188700" cy="835671"/>
          </a:xfrm>
          <a:prstGeom prst="rect">
            <a:avLst/>
          </a:prstGeom>
        </p:spPr>
      </p:pic>
      <p:pic>
        <p:nvPicPr>
          <p:cNvPr id="7" name="Picture 6">
            <a:extLst>
              <a:ext uri="{FF2B5EF4-FFF2-40B4-BE49-F238E27FC236}">
                <a16:creationId xmlns:a16="http://schemas.microsoft.com/office/drawing/2014/main" id="{BBEBD64A-EF2D-6041-B7DE-63CDFA81A6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4100" y="3597245"/>
            <a:ext cx="10083800" cy="377416"/>
          </a:xfrm>
          <a:prstGeom prst="rect">
            <a:avLst/>
          </a:prstGeom>
        </p:spPr>
      </p:pic>
    </p:spTree>
    <p:extLst>
      <p:ext uri="{BB962C8B-B14F-4D97-AF65-F5344CB8AC3E}">
        <p14:creationId xmlns:p14="http://schemas.microsoft.com/office/powerpoint/2010/main" val="326784358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2DDA-7D19-4225-84C6-8892643E8FCC}"/>
              </a:ext>
            </a:extLst>
          </p:cNvPr>
          <p:cNvSpPr>
            <a:spLocks noGrp="1"/>
          </p:cNvSpPr>
          <p:nvPr>
            <p:ph type="title"/>
          </p:nvPr>
        </p:nvSpPr>
        <p:spPr>
          <a:xfrm>
            <a:off x="568047" y="2084172"/>
            <a:ext cx="11354714" cy="1162178"/>
          </a:xfrm>
        </p:spPr>
        <p:txBody>
          <a:bodyPr/>
          <a:lstStyle/>
          <a:p>
            <a:r>
              <a:rPr lang="en-US" dirty="0"/>
              <a:t>Binding Fallbacks</a:t>
            </a:r>
          </a:p>
        </p:txBody>
      </p:sp>
    </p:spTree>
    <p:extLst>
      <p:ext uri="{BB962C8B-B14F-4D97-AF65-F5344CB8AC3E}">
        <p14:creationId xmlns:p14="http://schemas.microsoft.com/office/powerpoint/2010/main" val="356853227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Binding Fallbacks</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5432128"/>
          </a:xfrm>
        </p:spPr>
        <p:txBody>
          <a:bodyPr/>
          <a:lstStyle/>
          <a:p>
            <a:r>
              <a:rPr lang="en-US" dirty="0"/>
              <a:t>Sometimes data bindings fail, because the binding source can't be resolved, or because the binding succeeds but returns a </a:t>
            </a:r>
            <a:r>
              <a:rPr lang="en-US" dirty="0" err="1"/>
              <a:t>nullvalue</a:t>
            </a:r>
            <a:r>
              <a:rPr lang="en-US" dirty="0"/>
              <a:t>.</a:t>
            </a:r>
          </a:p>
          <a:p>
            <a:endParaRPr lang="en-US" dirty="0"/>
          </a:p>
          <a:p>
            <a:r>
              <a:rPr lang="en-US" sz="3200" dirty="0"/>
              <a:t>Two options are available:</a:t>
            </a:r>
          </a:p>
          <a:p>
            <a:pPr marL="571500" indent="-571500">
              <a:buFont typeface="Arial" panose="020B0604020202020204" pitchFamily="34" charset="0"/>
              <a:buChar char="•"/>
            </a:pPr>
            <a:r>
              <a:rPr lang="en-US" sz="3200" dirty="0" err="1"/>
              <a:t>FallbackValue</a:t>
            </a:r>
            <a:r>
              <a:rPr lang="en-US" sz="3200" dirty="0"/>
              <a:t>: allows a fallback value to be defined that will be used when the binding source can't be resolved.</a:t>
            </a:r>
          </a:p>
          <a:p>
            <a:pPr marL="571500" indent="-571500">
              <a:buFont typeface="Arial" panose="020B0604020202020204" pitchFamily="34" charset="0"/>
              <a:buChar char="•"/>
            </a:pPr>
            <a:r>
              <a:rPr lang="en-US" sz="3200" dirty="0" err="1"/>
              <a:t>TargetNullValue</a:t>
            </a:r>
            <a:r>
              <a:rPr lang="en-US" sz="3200" dirty="0"/>
              <a:t>: allows a replacement value to be defined that will be used when the binding source is resolved, but the value is null.</a:t>
            </a:r>
          </a:p>
        </p:txBody>
      </p:sp>
    </p:spTree>
    <p:extLst>
      <p:ext uri="{BB962C8B-B14F-4D97-AF65-F5344CB8AC3E}">
        <p14:creationId xmlns:p14="http://schemas.microsoft.com/office/powerpoint/2010/main" val="339626923"/>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78DE2D-7054-794E-B1AA-0141626E47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2350" y="1403205"/>
            <a:ext cx="10147300" cy="793254"/>
          </a:xfrm>
          <a:prstGeom prst="rect">
            <a:avLst/>
          </a:prstGeom>
        </p:spPr>
      </p:pic>
      <p:pic>
        <p:nvPicPr>
          <p:cNvPr id="5" name="Picture 4">
            <a:extLst>
              <a:ext uri="{FF2B5EF4-FFF2-40B4-BE49-F238E27FC236}">
                <a16:creationId xmlns:a16="http://schemas.microsoft.com/office/drawing/2014/main" id="{B2256E20-9AD5-5942-8D75-FC481E6CD4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350" y="4661541"/>
            <a:ext cx="10401300" cy="696623"/>
          </a:xfrm>
          <a:prstGeom prst="rect">
            <a:avLst/>
          </a:prstGeom>
        </p:spPr>
      </p:pic>
    </p:spTree>
    <p:extLst>
      <p:ext uri="{BB962C8B-B14F-4D97-AF65-F5344CB8AC3E}">
        <p14:creationId xmlns:p14="http://schemas.microsoft.com/office/powerpoint/2010/main" val="216248678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2DDA-7D19-4225-84C6-8892643E8FCC}"/>
              </a:ext>
            </a:extLst>
          </p:cNvPr>
          <p:cNvSpPr>
            <a:spLocks noGrp="1"/>
          </p:cNvSpPr>
          <p:nvPr>
            <p:ph type="title"/>
          </p:nvPr>
        </p:nvSpPr>
        <p:spPr>
          <a:xfrm>
            <a:off x="568047" y="2084172"/>
            <a:ext cx="11354714" cy="1162178"/>
          </a:xfrm>
        </p:spPr>
        <p:txBody>
          <a:bodyPr/>
          <a:lstStyle/>
          <a:p>
            <a:r>
              <a:rPr lang="en-US" dirty="0"/>
              <a:t>Compiled Bindings</a:t>
            </a:r>
          </a:p>
        </p:txBody>
      </p:sp>
    </p:spTree>
    <p:extLst>
      <p:ext uri="{BB962C8B-B14F-4D97-AF65-F5344CB8AC3E}">
        <p14:creationId xmlns:p14="http://schemas.microsoft.com/office/powerpoint/2010/main" val="1128117666"/>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Compiled Bindings</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5583067"/>
          </a:xfrm>
        </p:spPr>
        <p:txBody>
          <a:bodyPr/>
          <a:lstStyle/>
          <a:p>
            <a:r>
              <a:rPr lang="en-US" sz="3200" dirty="0"/>
              <a:t>Compiled bindings improve data binding performance in </a:t>
            </a:r>
            <a:r>
              <a:rPr lang="en-US" sz="3200" dirty="0" err="1"/>
              <a:t>Xamarin.Forms</a:t>
            </a:r>
            <a:r>
              <a:rPr lang="en-US" sz="3200" dirty="0"/>
              <a:t> applications by resolving binding expressions at compile-time rather than runtime. In addition, this compile-time validation of binding expressions enables a better developer troubleshooting experience because invalid bindings are reported as build errors.</a:t>
            </a:r>
          </a:p>
          <a:p>
            <a:endParaRPr lang="en-US" sz="3200" dirty="0"/>
          </a:p>
          <a:p>
            <a:r>
              <a:rPr lang="en-US" sz="2800" dirty="0"/>
              <a:t>The process for using compiled bindings is to:</a:t>
            </a:r>
          </a:p>
          <a:p>
            <a:pPr marL="571500" indent="-571500">
              <a:buFont typeface="Arial" panose="020B0604020202020204" pitchFamily="34" charset="0"/>
              <a:buChar char="•"/>
            </a:pPr>
            <a:r>
              <a:rPr lang="en-US" sz="2800" dirty="0"/>
              <a:t>Enable XAML compilation. For more information about XAML compilation, see XAML Compilation.</a:t>
            </a:r>
          </a:p>
          <a:p>
            <a:pPr marL="571500" indent="-571500">
              <a:buFont typeface="Arial" panose="020B0604020202020204" pitchFamily="34" charset="0"/>
              <a:buChar char="•"/>
            </a:pPr>
            <a:r>
              <a:rPr lang="en-US" sz="2800" dirty="0"/>
              <a:t>Set an </a:t>
            </a:r>
            <a:r>
              <a:rPr lang="en-US" sz="2800" dirty="0" err="1"/>
              <a:t>x:DataType</a:t>
            </a:r>
            <a:r>
              <a:rPr lang="en-US" sz="2800" dirty="0"/>
              <a:t> attribute on a </a:t>
            </a:r>
            <a:r>
              <a:rPr lang="en-US" sz="2800" dirty="0" err="1"/>
              <a:t>VisualElement</a:t>
            </a:r>
            <a:r>
              <a:rPr lang="en-US" sz="2800" dirty="0"/>
              <a:t> to the type of the object that the </a:t>
            </a:r>
            <a:r>
              <a:rPr lang="en-US" sz="2800" dirty="0" err="1"/>
              <a:t>VisualElement</a:t>
            </a:r>
            <a:r>
              <a:rPr lang="en-US" sz="2800" dirty="0"/>
              <a:t> and its children will bind to.</a:t>
            </a:r>
          </a:p>
        </p:txBody>
      </p:sp>
    </p:spTree>
    <p:extLst>
      <p:ext uri="{BB962C8B-B14F-4D97-AF65-F5344CB8AC3E}">
        <p14:creationId xmlns:p14="http://schemas.microsoft.com/office/powerpoint/2010/main" val="53902999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395EE5-6919-4244-B1E0-801E74C164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5450" y="2639368"/>
            <a:ext cx="8801100" cy="1579263"/>
          </a:xfrm>
          <a:prstGeom prst="rect">
            <a:avLst/>
          </a:prstGeom>
        </p:spPr>
      </p:pic>
    </p:spTree>
    <p:extLst>
      <p:ext uri="{BB962C8B-B14F-4D97-AF65-F5344CB8AC3E}">
        <p14:creationId xmlns:p14="http://schemas.microsoft.com/office/powerpoint/2010/main" val="7778898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2DDA-7D19-4225-84C6-8892643E8FCC}"/>
              </a:ext>
            </a:extLst>
          </p:cNvPr>
          <p:cNvSpPr>
            <a:spLocks noGrp="1"/>
          </p:cNvSpPr>
          <p:nvPr>
            <p:ph type="title"/>
          </p:nvPr>
        </p:nvSpPr>
        <p:spPr>
          <a:xfrm>
            <a:off x="568047" y="2084172"/>
            <a:ext cx="11354714" cy="1162178"/>
          </a:xfrm>
        </p:spPr>
        <p:txBody>
          <a:bodyPr/>
          <a:lstStyle/>
          <a:p>
            <a:r>
              <a:rPr lang="en-US" dirty="0"/>
              <a:t>Data Binding</a:t>
            </a:r>
          </a:p>
        </p:txBody>
      </p:sp>
    </p:spTree>
    <p:extLst>
      <p:ext uri="{BB962C8B-B14F-4D97-AF65-F5344CB8AC3E}">
        <p14:creationId xmlns:p14="http://schemas.microsoft.com/office/powerpoint/2010/main" val="824056414"/>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98907-6CA2-4C72-9142-46C8DFBFBEDF}"/>
              </a:ext>
            </a:extLst>
          </p:cNvPr>
          <p:cNvSpPr>
            <a:spLocks noGrp="1"/>
          </p:cNvSpPr>
          <p:nvPr>
            <p:ph type="title"/>
          </p:nvPr>
        </p:nvSpPr>
        <p:spPr/>
        <p:txBody>
          <a:bodyPr/>
          <a:lstStyle/>
          <a:p>
            <a:r>
              <a:rPr lang="en-US" dirty="0"/>
              <a:t>Demo Code</a:t>
            </a:r>
          </a:p>
        </p:txBody>
      </p:sp>
    </p:spTree>
    <p:extLst>
      <p:ext uri="{BB962C8B-B14F-4D97-AF65-F5344CB8AC3E}">
        <p14:creationId xmlns:p14="http://schemas.microsoft.com/office/powerpoint/2010/main" val="30865879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98907-6CA2-4C72-9142-46C8DFBFBEDF}"/>
              </a:ext>
            </a:extLst>
          </p:cNvPr>
          <p:cNvSpPr>
            <a:spLocks noGrp="1"/>
          </p:cNvSpPr>
          <p:nvPr>
            <p:ph type="title"/>
          </p:nvPr>
        </p:nvSpPr>
        <p:spPr>
          <a:xfrm>
            <a:off x="1285498" y="2881341"/>
            <a:ext cx="10010687" cy="1680460"/>
          </a:xfrm>
        </p:spPr>
        <p:txBody>
          <a:bodyPr/>
          <a:lstStyle/>
          <a:p>
            <a:r>
              <a:rPr lang="en-US" dirty="0"/>
              <a:t>Resources:</a:t>
            </a:r>
            <a:br>
              <a:rPr lang="en-US" dirty="0"/>
            </a:br>
            <a:r>
              <a:rPr lang="en-US" sz="4400" dirty="0"/>
              <a:t>http://</a:t>
            </a:r>
            <a:r>
              <a:rPr lang="en-US" sz="4400" dirty="0" err="1"/>
              <a:t>tiny.cc</a:t>
            </a:r>
            <a:r>
              <a:rPr lang="en-US" sz="4400" dirty="0"/>
              <a:t>/</a:t>
            </a:r>
            <a:r>
              <a:rPr lang="en-US" sz="4400" dirty="0" err="1"/>
              <a:t>XamarinFormsDataBinding</a:t>
            </a:r>
            <a:endParaRPr lang="en-US" dirty="0"/>
          </a:p>
        </p:txBody>
      </p:sp>
    </p:spTree>
    <p:extLst>
      <p:ext uri="{BB962C8B-B14F-4D97-AF65-F5344CB8AC3E}">
        <p14:creationId xmlns:p14="http://schemas.microsoft.com/office/powerpoint/2010/main" val="30408076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8283EB-2446-1648-AEC3-B48CBA059E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1670050"/>
            <a:ext cx="6248400" cy="3517900"/>
          </a:xfrm>
          <a:prstGeom prst="rect">
            <a:avLst/>
          </a:prstGeom>
        </p:spPr>
      </p:pic>
      <p:pic>
        <p:nvPicPr>
          <p:cNvPr id="3" name="Picture 2">
            <a:extLst>
              <a:ext uri="{FF2B5EF4-FFF2-40B4-BE49-F238E27FC236}">
                <a16:creationId xmlns:a16="http://schemas.microsoft.com/office/drawing/2014/main" id="{D1ED1858-35EE-4140-B28A-17FCC66CD7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95500" y="577850"/>
            <a:ext cx="8001000" cy="5702300"/>
          </a:xfrm>
          <a:prstGeom prst="rect">
            <a:avLst/>
          </a:prstGeom>
        </p:spPr>
      </p:pic>
    </p:spTree>
    <p:extLst>
      <p:ext uri="{BB962C8B-B14F-4D97-AF65-F5344CB8AC3E}">
        <p14:creationId xmlns:p14="http://schemas.microsoft.com/office/powerpoint/2010/main" val="16194724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9" presetClass="entr" presetSubtype="10" fill="hold" nodeType="withEffect">
                                  <p:stCondLst>
                                    <p:cond delay="2000"/>
                                  </p:stCondLst>
                                  <p:childTnLst>
                                    <p:set>
                                      <p:cBhvr>
                                        <p:cTn id="6" dur="1" fill="hold">
                                          <p:stCondLst>
                                            <p:cond delay="0"/>
                                          </p:stCondLst>
                                        </p:cTn>
                                        <p:tgtEl>
                                          <p:spTgt spid="3"/>
                                        </p:tgtEl>
                                        <p:attrNameLst>
                                          <p:attrName>style.visibility</p:attrName>
                                        </p:attrNameLst>
                                      </p:cBhvr>
                                      <p:to>
                                        <p:strVal val="visible"/>
                                      </p:to>
                                    </p:set>
                                    <p:anim calcmode="lin" valueType="num">
                                      <p:cBhvr>
                                        <p:cTn id="7" dur="2000" fill="hold"/>
                                        <p:tgtEl>
                                          <p:spTgt spid="3"/>
                                        </p:tgtEl>
                                        <p:attrNameLst>
                                          <p:attrName>ppt_w</p:attrName>
                                        </p:attrNameLst>
                                      </p:cBhvr>
                                      <p:tavLst>
                                        <p:tav tm="0" fmla="#ppt_w*sin(2.5*pi*$)">
                                          <p:val>
                                            <p:fltVal val="0"/>
                                          </p:val>
                                        </p:tav>
                                        <p:tav tm="100000">
                                          <p:val>
                                            <p:fltVal val="1"/>
                                          </p:val>
                                        </p:tav>
                                      </p:tavLst>
                                    </p:anim>
                                    <p:anim calcmode="lin" valueType="num">
                                      <p:cBhvr>
                                        <p:cTn id="8" dur="2000" fill="hold"/>
                                        <p:tgtEl>
                                          <p:spTgt spid="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CEED1-C382-4A3A-88FA-563052212D9E}"/>
              </a:ext>
            </a:extLst>
          </p:cNvPr>
          <p:cNvSpPr>
            <a:spLocks noGrp="1"/>
          </p:cNvSpPr>
          <p:nvPr>
            <p:ph type="title"/>
          </p:nvPr>
        </p:nvSpPr>
        <p:spPr>
          <a:xfrm>
            <a:off x="564650" y="942417"/>
            <a:ext cx="11062699" cy="1793090"/>
          </a:xfrm>
        </p:spPr>
        <p:txBody>
          <a:bodyPr/>
          <a:lstStyle/>
          <a:p>
            <a:r>
              <a:rPr lang="en-US" dirty="0"/>
              <a:t>Thanks.</a:t>
            </a:r>
            <a:br>
              <a:rPr lang="en-US" dirty="0"/>
            </a:br>
            <a:r>
              <a:rPr lang="en-US" dirty="0"/>
              <a:t>Questions?</a:t>
            </a:r>
          </a:p>
        </p:txBody>
      </p:sp>
      <p:sp>
        <p:nvSpPr>
          <p:cNvPr id="3" name="Text Placeholder 2">
            <a:extLst>
              <a:ext uri="{FF2B5EF4-FFF2-40B4-BE49-F238E27FC236}">
                <a16:creationId xmlns:a16="http://schemas.microsoft.com/office/drawing/2014/main" id="{E5F2029E-031D-42A5-8D17-6B4038031AEB}"/>
              </a:ext>
            </a:extLst>
          </p:cNvPr>
          <p:cNvSpPr>
            <a:spLocks noGrp="1"/>
          </p:cNvSpPr>
          <p:nvPr>
            <p:ph type="body" sz="quarter" idx="12"/>
          </p:nvPr>
        </p:nvSpPr>
        <p:spPr>
          <a:xfrm>
            <a:off x="608613" y="3327399"/>
            <a:ext cx="8700006" cy="1901423"/>
          </a:xfrm>
        </p:spPr>
        <p:txBody>
          <a:bodyPr/>
          <a:lstStyle/>
          <a:p>
            <a:r>
              <a:rPr lang="en-US" dirty="0"/>
              <a:t>Alejandro Ruiz</a:t>
            </a:r>
          </a:p>
          <a:p>
            <a:r>
              <a:rPr lang="en-US" dirty="0"/>
              <a:t>Microsoft MVP </a:t>
            </a:r>
          </a:p>
          <a:p>
            <a:r>
              <a:rPr lang="en-US" dirty="0"/>
              <a:t>Data Binding for Xamarin Forms In-Depth</a:t>
            </a:r>
          </a:p>
          <a:p>
            <a:r>
              <a:rPr lang="en-US" dirty="0"/>
              <a:t>Demo Code: </a:t>
            </a:r>
            <a:r>
              <a:rPr lang="en-US" sz="2000" dirty="0">
                <a:hlinkClick r:id="rId3"/>
              </a:rPr>
              <a:t>https://</a:t>
            </a:r>
            <a:r>
              <a:rPr lang="en-US" sz="2000" dirty="0" err="1">
                <a:hlinkClick r:id="rId3"/>
              </a:rPr>
              <a:t>github.com</a:t>
            </a:r>
            <a:r>
              <a:rPr lang="en-US" sz="2000" dirty="0">
                <a:hlinkClick r:id="rId3"/>
              </a:rPr>
              <a:t>/</a:t>
            </a:r>
            <a:r>
              <a:rPr lang="en-US" sz="2000" dirty="0" err="1">
                <a:hlinkClick r:id="rId3"/>
              </a:rPr>
              <a:t>AlejandroRuiz</a:t>
            </a:r>
            <a:r>
              <a:rPr lang="en-US" sz="2000" dirty="0">
                <a:hlinkClick r:id="rId3"/>
              </a:rPr>
              <a:t>/</a:t>
            </a:r>
            <a:r>
              <a:rPr lang="en-US" sz="2000" dirty="0" err="1">
                <a:hlinkClick r:id="rId3"/>
              </a:rPr>
              <a:t>NetConfFocusXamarin</a:t>
            </a:r>
            <a:endParaRPr lang="en-US" dirty="0"/>
          </a:p>
        </p:txBody>
      </p:sp>
      <p:sp>
        <p:nvSpPr>
          <p:cNvPr id="4" name="Text Placeholder 3">
            <a:extLst>
              <a:ext uri="{FF2B5EF4-FFF2-40B4-BE49-F238E27FC236}">
                <a16:creationId xmlns:a16="http://schemas.microsoft.com/office/drawing/2014/main" id="{D134891A-FB32-4F90-9E8B-CAC867F69521}"/>
              </a:ext>
            </a:extLst>
          </p:cNvPr>
          <p:cNvSpPr>
            <a:spLocks noGrp="1"/>
          </p:cNvSpPr>
          <p:nvPr>
            <p:ph type="body" sz="quarter" idx="13"/>
          </p:nvPr>
        </p:nvSpPr>
        <p:spPr>
          <a:xfrm>
            <a:off x="543146" y="5365197"/>
            <a:ext cx="5084921" cy="904974"/>
          </a:xfrm>
        </p:spPr>
        <p:txBody>
          <a:bodyPr/>
          <a:lstStyle/>
          <a:p>
            <a:r>
              <a:rPr lang="en-US" dirty="0"/>
              <a:t>@</a:t>
            </a:r>
            <a:r>
              <a:rPr lang="en-US" dirty="0" err="1"/>
              <a:t>alejandroruizva</a:t>
            </a:r>
            <a:endParaRPr lang="en-US" dirty="0"/>
          </a:p>
          <a:p>
            <a:r>
              <a:rPr lang="en-US" dirty="0" err="1"/>
              <a:t>alejandro@alejandroruizvarela.com</a:t>
            </a:r>
            <a:endParaRPr lang="en-US" dirty="0"/>
          </a:p>
        </p:txBody>
      </p:sp>
    </p:spTree>
    <p:extLst>
      <p:ext uri="{BB962C8B-B14F-4D97-AF65-F5344CB8AC3E}">
        <p14:creationId xmlns:p14="http://schemas.microsoft.com/office/powerpoint/2010/main" val="3770789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Data Binding</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2899833"/>
          </a:xfrm>
        </p:spPr>
        <p:txBody>
          <a:bodyPr/>
          <a:lstStyle/>
          <a:p>
            <a:r>
              <a:rPr lang="en-US" dirty="0"/>
              <a:t>Data binding is the technique of linking properties of two objects so that changes in one property are automatically reflected in the other property. Data binding is an integral part of the Model-View-</a:t>
            </a:r>
            <a:r>
              <a:rPr lang="en-US" dirty="0" err="1"/>
              <a:t>ViewModel</a:t>
            </a:r>
            <a:r>
              <a:rPr lang="en-US" dirty="0"/>
              <a:t> (MVVM) application architecture.</a:t>
            </a:r>
          </a:p>
        </p:txBody>
      </p:sp>
      <p:pic>
        <p:nvPicPr>
          <p:cNvPr id="6" name="Picture 5">
            <a:extLst>
              <a:ext uri="{FF2B5EF4-FFF2-40B4-BE49-F238E27FC236}">
                <a16:creationId xmlns:a16="http://schemas.microsoft.com/office/drawing/2014/main" id="{77C2D7F8-1748-814C-8992-6FD1636F78CB}"/>
              </a:ext>
            </a:extLst>
          </p:cNvPr>
          <p:cNvPicPr>
            <a:picLocks noChangeAspect="1"/>
          </p:cNvPicPr>
          <p:nvPr/>
        </p:nvPicPr>
        <p:blipFill>
          <a:blip r:embed="rId3"/>
          <a:stretch>
            <a:fillRect/>
          </a:stretch>
        </p:blipFill>
        <p:spPr>
          <a:xfrm>
            <a:off x="9328597" y="3726645"/>
            <a:ext cx="3060700" cy="2901950"/>
          </a:xfrm>
          <a:prstGeom prst="rect">
            <a:avLst/>
          </a:prstGeom>
        </p:spPr>
      </p:pic>
    </p:spTree>
    <p:extLst>
      <p:ext uri="{BB962C8B-B14F-4D97-AF65-F5344CB8AC3E}">
        <p14:creationId xmlns:p14="http://schemas.microsoft.com/office/powerpoint/2010/main" val="36731398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2DDA-7D19-4225-84C6-8892643E8FCC}"/>
              </a:ext>
            </a:extLst>
          </p:cNvPr>
          <p:cNvSpPr>
            <a:spLocks noGrp="1"/>
          </p:cNvSpPr>
          <p:nvPr>
            <p:ph type="title"/>
          </p:nvPr>
        </p:nvSpPr>
        <p:spPr>
          <a:xfrm>
            <a:off x="568047" y="2084172"/>
            <a:ext cx="11354714" cy="1162178"/>
          </a:xfrm>
        </p:spPr>
        <p:txBody>
          <a:bodyPr/>
          <a:lstStyle/>
          <a:p>
            <a:r>
              <a:rPr lang="en-US" dirty="0"/>
              <a:t>Basic Bindings</a:t>
            </a:r>
          </a:p>
        </p:txBody>
      </p:sp>
    </p:spTree>
    <p:extLst>
      <p:ext uri="{BB962C8B-B14F-4D97-AF65-F5344CB8AC3E}">
        <p14:creationId xmlns:p14="http://schemas.microsoft.com/office/powerpoint/2010/main" val="382540996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Basic Bindings</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4632166"/>
          </a:xfrm>
        </p:spPr>
        <p:txBody>
          <a:bodyPr/>
          <a:lstStyle/>
          <a:p>
            <a:r>
              <a:rPr lang="en-US" b="1" dirty="0"/>
              <a:t>A </a:t>
            </a:r>
            <a:r>
              <a:rPr lang="en-US" b="1" dirty="0" err="1"/>
              <a:t>Xamarin.Forms</a:t>
            </a:r>
            <a:r>
              <a:rPr lang="en-US" b="1" dirty="0"/>
              <a:t> data binding links a pair of properties between two objects, at least one of which is usually a user-interface object. These two objects are called the target and the source:</a:t>
            </a:r>
          </a:p>
          <a:p>
            <a:endParaRPr lang="en-US" b="1" dirty="0"/>
          </a:p>
          <a:p>
            <a:pPr marL="457200" indent="-457200">
              <a:buFont typeface="Arial" panose="020B0604020202020204" pitchFamily="34" charset="0"/>
              <a:buChar char="•"/>
            </a:pPr>
            <a:r>
              <a:rPr lang="en-US" sz="2800" b="1" dirty="0"/>
              <a:t>The target is the object (and property) on which the data binding is set.</a:t>
            </a:r>
          </a:p>
          <a:p>
            <a:pPr marL="457200" indent="-457200">
              <a:buFont typeface="Arial" panose="020B0604020202020204" pitchFamily="34" charset="0"/>
              <a:buChar char="•"/>
            </a:pPr>
            <a:r>
              <a:rPr lang="en-US" sz="2800" b="1" dirty="0"/>
              <a:t>The source is the object (and property) referenced by the data binding.</a:t>
            </a:r>
          </a:p>
          <a:p>
            <a:endParaRPr lang="en-US" b="1" dirty="0"/>
          </a:p>
        </p:txBody>
      </p:sp>
    </p:spTree>
    <p:extLst>
      <p:ext uri="{BB962C8B-B14F-4D97-AF65-F5344CB8AC3E}">
        <p14:creationId xmlns:p14="http://schemas.microsoft.com/office/powerpoint/2010/main" val="425306691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11260B-D25B-D44B-B90D-4CF685E115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3435" y="673153"/>
            <a:ext cx="9545129" cy="5511693"/>
          </a:xfrm>
          <a:prstGeom prst="rect">
            <a:avLst/>
          </a:prstGeom>
        </p:spPr>
      </p:pic>
    </p:spTree>
    <p:extLst>
      <p:ext uri="{BB962C8B-B14F-4D97-AF65-F5344CB8AC3E}">
        <p14:creationId xmlns:p14="http://schemas.microsoft.com/office/powerpoint/2010/main" val="11473671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2DDA-7D19-4225-84C6-8892643E8FCC}"/>
              </a:ext>
            </a:extLst>
          </p:cNvPr>
          <p:cNvSpPr>
            <a:spLocks noGrp="1"/>
          </p:cNvSpPr>
          <p:nvPr>
            <p:ph type="title"/>
          </p:nvPr>
        </p:nvSpPr>
        <p:spPr>
          <a:xfrm>
            <a:off x="568047" y="2084172"/>
            <a:ext cx="11354714" cy="1162178"/>
          </a:xfrm>
        </p:spPr>
        <p:txBody>
          <a:bodyPr/>
          <a:lstStyle/>
          <a:p>
            <a:r>
              <a:rPr lang="en-US" dirty="0"/>
              <a:t>Binding Mode</a:t>
            </a:r>
          </a:p>
        </p:txBody>
      </p:sp>
    </p:spTree>
    <p:extLst>
      <p:ext uri="{BB962C8B-B14F-4D97-AF65-F5344CB8AC3E}">
        <p14:creationId xmlns:p14="http://schemas.microsoft.com/office/powerpoint/2010/main" val="282148378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8096-3AEE-4433-BEC2-EE30DAB4EE32}"/>
              </a:ext>
            </a:extLst>
          </p:cNvPr>
          <p:cNvSpPr>
            <a:spLocks noGrp="1"/>
          </p:cNvSpPr>
          <p:nvPr>
            <p:ph type="title"/>
          </p:nvPr>
        </p:nvSpPr>
        <p:spPr/>
        <p:txBody>
          <a:bodyPr/>
          <a:lstStyle/>
          <a:p>
            <a:r>
              <a:rPr lang="en-US" dirty="0"/>
              <a:t>Binding Mode</a:t>
            </a:r>
          </a:p>
        </p:txBody>
      </p:sp>
      <p:sp>
        <p:nvSpPr>
          <p:cNvPr id="3" name="Text Placeholder 2">
            <a:extLst>
              <a:ext uri="{FF2B5EF4-FFF2-40B4-BE49-F238E27FC236}">
                <a16:creationId xmlns:a16="http://schemas.microsoft.com/office/drawing/2014/main" id="{1F3B35CE-5692-41CC-BAC5-4FDEC5472925}"/>
              </a:ext>
            </a:extLst>
          </p:cNvPr>
          <p:cNvSpPr>
            <a:spLocks noGrp="1"/>
          </p:cNvSpPr>
          <p:nvPr>
            <p:ph type="body" sz="quarter" idx="10"/>
          </p:nvPr>
        </p:nvSpPr>
        <p:spPr>
          <a:xfrm>
            <a:off x="269239" y="1189177"/>
            <a:ext cx="11653523" cy="5640070"/>
          </a:xfrm>
        </p:spPr>
        <p:txBody>
          <a:bodyPr/>
          <a:lstStyle/>
          <a:p>
            <a:r>
              <a:rPr lang="en-US" dirty="0"/>
              <a:t>Allow to set the behavior of each data binding, the available options in </a:t>
            </a:r>
            <a:r>
              <a:rPr lang="en-US" dirty="0" err="1"/>
              <a:t>Xamarin.Forms</a:t>
            </a:r>
            <a:r>
              <a:rPr lang="en-US" dirty="0"/>
              <a:t> are:</a:t>
            </a:r>
          </a:p>
          <a:p>
            <a:endParaRPr lang="en-US" dirty="0"/>
          </a:p>
          <a:p>
            <a:pPr marL="571500" indent="-571500">
              <a:buFont typeface="Arial" panose="020B0604020202020204" pitchFamily="34" charset="0"/>
              <a:buChar char="•"/>
            </a:pPr>
            <a:r>
              <a:rPr lang="en-US" sz="2800" dirty="0"/>
              <a:t>Default</a:t>
            </a:r>
          </a:p>
          <a:p>
            <a:pPr marL="571500" indent="-571500">
              <a:buFont typeface="Arial" panose="020B0604020202020204" pitchFamily="34" charset="0"/>
              <a:buChar char="•"/>
            </a:pPr>
            <a:r>
              <a:rPr lang="en-US" sz="2800" dirty="0" err="1"/>
              <a:t>TwoWay</a:t>
            </a:r>
            <a:r>
              <a:rPr lang="en-US" sz="2800" dirty="0"/>
              <a:t> – data goes both ways between source and target</a:t>
            </a:r>
          </a:p>
          <a:p>
            <a:pPr marL="571500" indent="-571500">
              <a:buFont typeface="Arial" panose="020B0604020202020204" pitchFamily="34" charset="0"/>
              <a:buChar char="•"/>
            </a:pPr>
            <a:r>
              <a:rPr lang="en-US" sz="2800" dirty="0" err="1"/>
              <a:t>OneWay</a:t>
            </a:r>
            <a:r>
              <a:rPr lang="en-US" sz="2800" dirty="0"/>
              <a:t> – data goes from source to target</a:t>
            </a:r>
          </a:p>
          <a:p>
            <a:pPr marL="571500" indent="-571500">
              <a:buFont typeface="Arial" panose="020B0604020202020204" pitchFamily="34" charset="0"/>
              <a:buChar char="•"/>
            </a:pPr>
            <a:r>
              <a:rPr lang="en-US" sz="2800" dirty="0" err="1"/>
              <a:t>OneWayToSource</a:t>
            </a:r>
            <a:r>
              <a:rPr lang="en-US" sz="2800" dirty="0"/>
              <a:t> – data goes from target to source</a:t>
            </a:r>
          </a:p>
          <a:p>
            <a:pPr marL="571500" indent="-571500">
              <a:buFont typeface="Arial" panose="020B0604020202020204" pitchFamily="34" charset="0"/>
              <a:buChar char="•"/>
            </a:pPr>
            <a:r>
              <a:rPr lang="en-US" sz="2800" dirty="0" err="1"/>
              <a:t>OneTime</a:t>
            </a:r>
            <a:r>
              <a:rPr lang="en-US" sz="2800" dirty="0"/>
              <a:t> – data goes from source to target, but only when the </a:t>
            </a:r>
            <a:r>
              <a:rPr lang="en-US" sz="2800" dirty="0" err="1"/>
              <a:t>BindingContext</a:t>
            </a:r>
            <a:r>
              <a:rPr lang="en-US" sz="2800" dirty="0"/>
              <a:t> changes (&gt;=</a:t>
            </a:r>
            <a:r>
              <a:rPr lang="en-US" sz="2800" dirty="0" err="1"/>
              <a:t>Xamarin.Forms</a:t>
            </a:r>
            <a:r>
              <a:rPr lang="en-US" sz="2800" dirty="0"/>
              <a:t> 3.0)</a:t>
            </a:r>
          </a:p>
          <a:p>
            <a:endParaRPr lang="en-US" sz="2800" dirty="0"/>
          </a:p>
          <a:p>
            <a:r>
              <a:rPr lang="en-US" sz="2800" dirty="0"/>
              <a:t>**Each property has his own default binding mode**</a:t>
            </a:r>
          </a:p>
        </p:txBody>
      </p:sp>
    </p:spTree>
    <p:extLst>
      <p:ext uri="{BB962C8B-B14F-4D97-AF65-F5344CB8AC3E}">
        <p14:creationId xmlns:p14="http://schemas.microsoft.com/office/powerpoint/2010/main" val="1048728998"/>
      </p:ext>
    </p:extLst>
  </p:cSld>
  <p:clrMapOvr>
    <a:masterClrMapping/>
  </p:clrMapOvr>
  <p:transition>
    <p:fade/>
  </p:transition>
</p:sld>
</file>

<file path=ppt/theme/theme1.xml><?xml version="1.0" encoding="utf-8"?>
<a:theme xmlns:a="http://schemas.openxmlformats.org/drawingml/2006/main" name="Dotnet_Template">
  <a:themeElements>
    <a:clrScheme name="Dotnet">
      <a:dk1>
        <a:srgbClr val="505050"/>
      </a:dk1>
      <a:lt1>
        <a:srgbClr val="FFFFFF"/>
      </a:lt1>
      <a:dk2>
        <a:srgbClr val="32145A"/>
      </a:dk2>
      <a:lt2>
        <a:srgbClr val="F2F2F2"/>
      </a:lt2>
      <a:accent1>
        <a:srgbClr val="511C74"/>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2F88B0CCF1BBA489747F146E6B5E06D" ma:contentTypeVersion="11" ma:contentTypeDescription="Create a new document." ma:contentTypeScope="" ma:versionID="4679f38185fefde8b23806f702b522cc">
  <xsd:schema xmlns:xsd="http://www.w3.org/2001/XMLSchema" xmlns:xs="http://www.w3.org/2001/XMLSchema" xmlns:p="http://schemas.microsoft.com/office/2006/metadata/properties" xmlns:ns1="http://schemas.microsoft.com/sharepoint/v3" xmlns:ns2="569b343d-e775-480b-9b2b-6a6986deb9b0" xmlns:ns3="11245976-3b4d-4794-a754-317688483df2" targetNamespace="http://schemas.microsoft.com/office/2006/metadata/properties" ma:root="true" ma:fieldsID="366371b317520ec9a5ad3c1303c823ef" ns1:_="" ns2:_="" ns3:_="">
    <xsd:import namespace="http://schemas.microsoft.com/sharepoint/v3"/>
    <xsd:import namespace="569b343d-e775-480b-9b2b-6a6986deb9b0"/>
    <xsd:import namespace="11245976-3b4d-4794-a754-317688483df2"/>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ServiceAutoTags" minOccurs="0"/>
                <xsd:element ref="ns3:SharedWithUsers" minOccurs="0"/>
                <xsd:element ref="ns3:SharedWithDetails" minOccurs="0"/>
                <xsd:element ref="ns3:LastSharedByUser" minOccurs="0"/>
                <xsd:element ref="ns3:LastSharedByTime"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9b343d-e775-480b-9b2b-6a6986deb9b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OCR" ma:index="17" nillable="true" ma:displayName="MediaServiceOCR" ma:description=""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1245976-3b4d-4794-a754-317688483df2"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element name="LastSharedByUser" ma:index="15" nillable="true" ma:displayName="Last Shared By User" ma:description="" ma:hidden="true" ma:internalName="LastSharedByUser" ma:readOnly="true">
      <xsd:simpleType>
        <xsd:restriction base="dms:Note"/>
      </xsd:simpleType>
    </xsd:element>
    <xsd:element name="LastSharedByTime" ma:index="16"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Properties xmlns="http://schemas.microsoft.com/sharepoint/v3" xsi:nil="true"/>
    <_ip_UnifiedCompliancePolicyUIAction xmlns="http://schemas.microsoft.com/sharepoint/v3" xsi:nil="true"/>
    <LastSharedByUser xmlns="11245976-3b4d-4794-a754-317688483df2">jogallow@microsoft.com</LastSharedByUser>
    <SharedWithUsers xmlns="11245976-3b4d-4794-a754-317688483df2">
      <UserInfo>
        <DisplayName>Martin Woodward</DisplayName>
        <AccountId>67</AccountId>
        <AccountType/>
      </UserInfo>
    </SharedWithUsers>
    <LastSharedByTime xmlns="11245976-3b4d-4794-a754-317688483df2">2018-03-16T04:12:59+00:00</LastSharedByTim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E8CB18-CF19-487B-A6ED-834044BC87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9b343d-e775-480b-9b2b-6a6986deb9b0"/>
    <ds:schemaRef ds:uri="11245976-3b4d-4794-a754-317688483d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23E43D6-DB2F-4C33-A8C8-D28F777A5DE7}">
  <ds:schemaRefs>
    <ds:schemaRef ds:uri="http://schemas.microsoft.com/office/2006/metadata/properties"/>
    <ds:schemaRef ds:uri="http://schemas.microsoft.com/office/2006/documentManagement/types"/>
    <ds:schemaRef ds:uri="http://schemas.microsoft.com/sharepoint/v3"/>
    <ds:schemaRef ds:uri="http://purl.org/dc/elements/1.1/"/>
    <ds:schemaRef ds:uri="http://schemas.openxmlformats.org/package/2006/metadata/core-properties"/>
    <ds:schemaRef ds:uri="http://schemas.microsoft.com/office/infopath/2007/PartnerControls"/>
    <ds:schemaRef ds:uri="11245976-3b4d-4794-a754-317688483df2"/>
    <ds:schemaRef ds:uri="http://purl.org/dc/terms/"/>
    <ds:schemaRef ds:uri="569b343d-e775-480b-9b2b-6a6986deb9b0"/>
    <ds:schemaRef ds:uri="http://www.w3.org/XML/1998/namespace"/>
    <ds:schemaRef ds:uri="http://purl.org/dc/dcmitype/"/>
  </ds:schemaRefs>
</ds:datastoreItem>
</file>

<file path=customXml/itemProps3.xml><?xml version="1.0" encoding="utf-8"?>
<ds:datastoreItem xmlns:ds="http://schemas.openxmlformats.org/officeDocument/2006/customXml" ds:itemID="{093821A7-5528-48BE-BD00-067FBFDD28D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5491</TotalTime>
  <Words>788</Words>
  <Application>Microsoft Macintosh PowerPoint</Application>
  <PresentationFormat>Widescreen</PresentationFormat>
  <Paragraphs>80</Paragraphs>
  <Slides>33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Consolas</vt:lpstr>
      <vt:lpstr>Segoe UI</vt:lpstr>
      <vt:lpstr>Segoe UI Light</vt:lpstr>
      <vt:lpstr>Dotnet_Template</vt:lpstr>
      <vt:lpstr>PowerPoint Presentation</vt:lpstr>
      <vt:lpstr>Data Binding for Xamarin Forms In-Depth</vt:lpstr>
      <vt:lpstr>Data Binding</vt:lpstr>
      <vt:lpstr>Data Binding</vt:lpstr>
      <vt:lpstr>Basic Bindings</vt:lpstr>
      <vt:lpstr>Basic Bindings</vt:lpstr>
      <vt:lpstr>PowerPoint Presentation</vt:lpstr>
      <vt:lpstr>Binding Mode</vt:lpstr>
      <vt:lpstr>Binding Mode</vt:lpstr>
      <vt:lpstr>PowerPoint Presentation</vt:lpstr>
      <vt:lpstr>String Formatting</vt:lpstr>
      <vt:lpstr>String Formatting</vt:lpstr>
      <vt:lpstr>PowerPoint Presentation</vt:lpstr>
      <vt:lpstr>Binding Path</vt:lpstr>
      <vt:lpstr>Binding Path</vt:lpstr>
      <vt:lpstr>PowerPoint Presentation</vt:lpstr>
      <vt:lpstr>Binding Value Converters</vt:lpstr>
      <vt:lpstr>Binding Value Converters</vt:lpstr>
      <vt:lpstr>PowerPoint Presentation</vt:lpstr>
      <vt:lpstr>Relative Bindings</vt:lpstr>
      <vt:lpstr>Relative Bindings</vt:lpstr>
      <vt:lpstr>Relative Bindings</vt:lpstr>
      <vt:lpstr>PowerPoint Presentation</vt:lpstr>
      <vt:lpstr>Binding Fallbacks</vt:lpstr>
      <vt:lpstr>Binding Fallbacks</vt:lpstr>
      <vt:lpstr>PowerPoint Presentation</vt:lpstr>
      <vt:lpstr>Compiled Bindings</vt:lpstr>
      <vt:lpstr>Compiled Bindings</vt:lpstr>
      <vt:lpstr>PowerPoint Presentation</vt:lpstr>
      <vt:lpstr>Demo Code</vt:lpstr>
      <vt:lpstr>Resources: http://tiny.cc/XamarinFormsDataBinding</vt:lpstr>
      <vt:lpstr>PowerPoint Presentation</vt:lpstr>
      <vt:lpstr>Thanks.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Alejandro Ruiz</cp:lastModifiedBy>
  <cp:revision>59</cp:revision>
  <dcterms:created xsi:type="dcterms:W3CDTF">2018-01-09T22:22:16Z</dcterms:created>
  <dcterms:modified xsi:type="dcterms:W3CDTF">2020-03-28T15:50:56Z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bethma@microsoft.com</vt:lpwstr>
  </property>
  <property fmtid="{D5CDD505-2E9C-101B-9397-08002B2CF9AE}" pid="5" name="MSIP_Label_f42aa342-8706-4288-bd11-ebb85995028c_SetDate">
    <vt:lpwstr>2018-01-09T22:28:27.0429869Z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0x01010022F88B0CCF1BBA489747F146E6B5E06D</vt:lpwstr>
  </property>
</Properties>
</file>

<file path=docProps/thumbnail.jpeg>
</file>